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18" r:id="rId5"/>
  </p:sldMasterIdLst>
  <p:notesMasterIdLst>
    <p:notesMasterId r:id="rId42"/>
  </p:notesMasterIdLst>
  <p:sldIdLst>
    <p:sldId id="306" r:id="rId6"/>
    <p:sldId id="308" r:id="rId7"/>
    <p:sldId id="294" r:id="rId8"/>
    <p:sldId id="295" r:id="rId9"/>
    <p:sldId id="314" r:id="rId10"/>
    <p:sldId id="315" r:id="rId11"/>
    <p:sldId id="317" r:id="rId12"/>
    <p:sldId id="318" r:id="rId13"/>
    <p:sldId id="319" r:id="rId14"/>
    <p:sldId id="256" r:id="rId15"/>
    <p:sldId id="320" r:id="rId16"/>
    <p:sldId id="322" r:id="rId17"/>
    <p:sldId id="257" r:id="rId18"/>
    <p:sldId id="258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04" r:id="rId33"/>
    <p:sldId id="336" r:id="rId34"/>
    <p:sldId id="337" r:id="rId35"/>
    <p:sldId id="338" r:id="rId36"/>
    <p:sldId id="339" r:id="rId37"/>
    <p:sldId id="340" r:id="rId38"/>
    <p:sldId id="305" r:id="rId39"/>
    <p:sldId id="34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DFF"/>
    <a:srgbClr val="1B0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6978" autoAdjust="0"/>
  </p:normalViewPr>
  <p:slideViewPr>
    <p:cSldViewPr snapToGrid="0">
      <p:cViewPr varScale="1">
        <p:scale>
          <a:sx n="86" d="100"/>
          <a:sy n="86" d="100"/>
        </p:scale>
        <p:origin x="1476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366DD-A509-4FAC-B7ED-64680B64C5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22002-16AE-403F-A294-BF1555C0DAB1}">
      <dgm:prSet/>
      <dgm:spPr/>
      <dgm:t>
        <a:bodyPr/>
        <a:lstStyle/>
        <a:p>
          <a:r>
            <a:rPr lang="en-US" dirty="0"/>
            <a:t>Commonly used in graphics tests.</a:t>
          </a:r>
        </a:p>
      </dgm:t>
    </dgm:pt>
    <dgm:pt modelId="{4B6C71C0-1420-4EAD-94F1-12D747251ADE}" type="parTrans" cxnId="{13AD46F5-DB2D-443C-BFBD-AD8D3F6EAD74}">
      <dgm:prSet/>
      <dgm:spPr/>
      <dgm:t>
        <a:bodyPr/>
        <a:lstStyle/>
        <a:p>
          <a:endParaRPr lang="en-US"/>
        </a:p>
      </dgm:t>
    </dgm:pt>
    <dgm:pt modelId="{11715B43-CCD0-4677-95EB-4455FE9F3089}" type="sibTrans" cxnId="{13AD46F5-DB2D-443C-BFBD-AD8D3F6EAD74}">
      <dgm:prSet/>
      <dgm:spPr/>
      <dgm:t>
        <a:bodyPr/>
        <a:lstStyle/>
        <a:p>
          <a:endParaRPr lang="en-US"/>
        </a:p>
      </dgm:t>
    </dgm:pt>
    <dgm:pt modelId="{FEDEA2CF-A597-418C-A70D-E3CFC7110E24}">
      <dgm:prSet/>
      <dgm:spPr/>
      <dgm:t>
        <a:bodyPr/>
        <a:lstStyle/>
        <a:p>
          <a:r>
            <a:rPr lang="en-US"/>
            <a:t>Controlled environment.</a:t>
          </a:r>
        </a:p>
      </dgm:t>
    </dgm:pt>
    <dgm:pt modelId="{E2992766-B923-455F-BAC3-D4E7DB215174}" type="parTrans" cxnId="{1CD555FD-AE18-4552-89F4-3EDD1F905968}">
      <dgm:prSet/>
      <dgm:spPr/>
      <dgm:t>
        <a:bodyPr/>
        <a:lstStyle/>
        <a:p>
          <a:endParaRPr lang="en-US"/>
        </a:p>
      </dgm:t>
    </dgm:pt>
    <dgm:pt modelId="{649323A6-8EDF-45AA-8A26-9D847C419E91}" type="sibTrans" cxnId="{1CD555FD-AE18-4552-89F4-3EDD1F905968}">
      <dgm:prSet/>
      <dgm:spPr/>
      <dgm:t>
        <a:bodyPr/>
        <a:lstStyle/>
        <a:p>
          <a:endParaRPr lang="en-US"/>
        </a:p>
      </dgm:t>
    </dgm:pt>
    <dgm:pt modelId="{D6F6470B-073C-406E-A805-9D3539CFF376}">
      <dgm:prSet/>
      <dgm:spPr/>
      <dgm:t>
        <a:bodyPr/>
        <a:lstStyle/>
        <a:p>
          <a:r>
            <a:rPr lang="en-US" dirty="0"/>
            <a:t>Used for all tests to find areas where the renderer excels or needs improvement.</a:t>
          </a:r>
        </a:p>
      </dgm:t>
    </dgm:pt>
    <dgm:pt modelId="{6179F7AF-8038-4BC4-8C15-86A032312813}" type="parTrans" cxnId="{DAA04288-3586-4F39-84AD-E1EB74D892C2}">
      <dgm:prSet/>
      <dgm:spPr/>
      <dgm:t>
        <a:bodyPr/>
        <a:lstStyle/>
        <a:p>
          <a:endParaRPr lang="en-US"/>
        </a:p>
      </dgm:t>
    </dgm:pt>
    <dgm:pt modelId="{258004AA-F9C8-4CE4-B526-BC61E2417DC0}" type="sibTrans" cxnId="{DAA04288-3586-4F39-84AD-E1EB74D892C2}">
      <dgm:prSet/>
      <dgm:spPr/>
      <dgm:t>
        <a:bodyPr/>
        <a:lstStyle/>
        <a:p>
          <a:endParaRPr lang="en-US"/>
        </a:p>
      </dgm:t>
    </dgm:pt>
    <dgm:pt modelId="{FC6453CC-B72A-4019-81CF-C6FF8E5E2329}" type="pres">
      <dgm:prSet presAssocID="{E10366DD-A509-4FAC-B7ED-64680B64C5CB}" presName="linear" presStyleCnt="0">
        <dgm:presLayoutVars>
          <dgm:animLvl val="lvl"/>
          <dgm:resizeHandles val="exact"/>
        </dgm:presLayoutVars>
      </dgm:prSet>
      <dgm:spPr/>
    </dgm:pt>
    <dgm:pt modelId="{373CE79E-1253-4D3F-80EF-898A18AF685B}" type="pres">
      <dgm:prSet presAssocID="{EE922002-16AE-403F-A294-BF1555C0DA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272F41-EAC8-4B05-AD3C-E52AF120A646}" type="pres">
      <dgm:prSet presAssocID="{11715B43-CCD0-4677-95EB-4455FE9F3089}" presName="spacer" presStyleCnt="0"/>
      <dgm:spPr/>
    </dgm:pt>
    <dgm:pt modelId="{809466A0-3891-4446-92BB-587A3ED02075}" type="pres">
      <dgm:prSet presAssocID="{FEDEA2CF-A597-418C-A70D-E3CFC7110E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16E593-8A01-40F5-A8ED-41D980F37FD7}" type="pres">
      <dgm:prSet presAssocID="{649323A6-8EDF-45AA-8A26-9D847C419E91}" presName="spacer" presStyleCnt="0"/>
      <dgm:spPr/>
    </dgm:pt>
    <dgm:pt modelId="{A68BFD24-29C5-411D-A5C2-92ED971F1634}" type="pres">
      <dgm:prSet presAssocID="{D6F6470B-073C-406E-A805-9D3539CFF3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7DCF61-36A0-4944-981B-E7FB656120F7}" type="presOf" srcId="{FEDEA2CF-A597-418C-A70D-E3CFC7110E24}" destId="{809466A0-3891-4446-92BB-587A3ED02075}" srcOrd="0" destOrd="0" presId="urn:microsoft.com/office/officeart/2005/8/layout/vList2"/>
    <dgm:cxn modelId="{DAA04288-3586-4F39-84AD-E1EB74D892C2}" srcId="{E10366DD-A509-4FAC-B7ED-64680B64C5CB}" destId="{D6F6470B-073C-406E-A805-9D3539CFF376}" srcOrd="2" destOrd="0" parTransId="{6179F7AF-8038-4BC4-8C15-86A032312813}" sibTransId="{258004AA-F9C8-4CE4-B526-BC61E2417DC0}"/>
    <dgm:cxn modelId="{EFDFC29B-693A-4E93-94A2-33FA1458970B}" type="presOf" srcId="{E10366DD-A509-4FAC-B7ED-64680B64C5CB}" destId="{FC6453CC-B72A-4019-81CF-C6FF8E5E2329}" srcOrd="0" destOrd="0" presId="urn:microsoft.com/office/officeart/2005/8/layout/vList2"/>
    <dgm:cxn modelId="{F095F4BC-34C9-433B-A41D-38C9D2E6AA66}" type="presOf" srcId="{D6F6470B-073C-406E-A805-9D3539CFF376}" destId="{A68BFD24-29C5-411D-A5C2-92ED971F1634}" srcOrd="0" destOrd="0" presId="urn:microsoft.com/office/officeart/2005/8/layout/vList2"/>
    <dgm:cxn modelId="{9DC950C7-DE06-4432-B3D5-1BF1B421D669}" type="presOf" srcId="{EE922002-16AE-403F-A294-BF1555C0DAB1}" destId="{373CE79E-1253-4D3F-80EF-898A18AF685B}" srcOrd="0" destOrd="0" presId="urn:microsoft.com/office/officeart/2005/8/layout/vList2"/>
    <dgm:cxn modelId="{13AD46F5-DB2D-443C-BFBD-AD8D3F6EAD74}" srcId="{E10366DD-A509-4FAC-B7ED-64680B64C5CB}" destId="{EE922002-16AE-403F-A294-BF1555C0DAB1}" srcOrd="0" destOrd="0" parTransId="{4B6C71C0-1420-4EAD-94F1-12D747251ADE}" sibTransId="{11715B43-CCD0-4677-95EB-4455FE9F3089}"/>
    <dgm:cxn modelId="{1CD555FD-AE18-4552-89F4-3EDD1F905968}" srcId="{E10366DD-A509-4FAC-B7ED-64680B64C5CB}" destId="{FEDEA2CF-A597-418C-A70D-E3CFC7110E24}" srcOrd="1" destOrd="0" parTransId="{E2992766-B923-455F-BAC3-D4E7DB215174}" sibTransId="{649323A6-8EDF-45AA-8A26-9D847C419E91}"/>
    <dgm:cxn modelId="{D3382B2B-7651-4370-AA96-43FA95E5B4B4}" type="presParOf" srcId="{FC6453CC-B72A-4019-81CF-C6FF8E5E2329}" destId="{373CE79E-1253-4D3F-80EF-898A18AF685B}" srcOrd="0" destOrd="0" presId="urn:microsoft.com/office/officeart/2005/8/layout/vList2"/>
    <dgm:cxn modelId="{DEE26D31-6CE2-4BCB-AFA2-F1487E098D82}" type="presParOf" srcId="{FC6453CC-B72A-4019-81CF-C6FF8E5E2329}" destId="{57272F41-EAC8-4B05-AD3C-E52AF120A646}" srcOrd="1" destOrd="0" presId="urn:microsoft.com/office/officeart/2005/8/layout/vList2"/>
    <dgm:cxn modelId="{66035AD8-819F-413D-93A5-93CCEBF6F919}" type="presParOf" srcId="{FC6453CC-B72A-4019-81CF-C6FF8E5E2329}" destId="{809466A0-3891-4446-92BB-587A3ED02075}" srcOrd="2" destOrd="0" presId="urn:microsoft.com/office/officeart/2005/8/layout/vList2"/>
    <dgm:cxn modelId="{75843277-BF7D-4338-906F-934F54A107F9}" type="presParOf" srcId="{FC6453CC-B72A-4019-81CF-C6FF8E5E2329}" destId="{FA16E593-8A01-40F5-A8ED-41D980F37FD7}" srcOrd="3" destOrd="0" presId="urn:microsoft.com/office/officeart/2005/8/layout/vList2"/>
    <dgm:cxn modelId="{F8E0B346-9077-4891-BE2A-547E5F0062EF}" type="presParOf" srcId="{FC6453CC-B72A-4019-81CF-C6FF8E5E2329}" destId="{A68BFD24-29C5-411D-A5C2-92ED971F16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CE79E-1253-4D3F-80EF-898A18AF685B}">
      <dsp:nvSpPr>
        <dsp:cNvPr id="0" name=""/>
        <dsp:cNvSpPr/>
      </dsp:nvSpPr>
      <dsp:spPr>
        <a:xfrm>
          <a:off x="0" y="41483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Commonly used in graphics tests.</a:t>
          </a:r>
        </a:p>
      </dsp:txBody>
      <dsp:txXfrm>
        <a:off x="56544" y="98027"/>
        <a:ext cx="4459094" cy="1045212"/>
      </dsp:txXfrm>
    </dsp:sp>
    <dsp:sp modelId="{809466A0-3891-4446-92BB-587A3ED02075}">
      <dsp:nvSpPr>
        <dsp:cNvPr id="0" name=""/>
        <dsp:cNvSpPr/>
      </dsp:nvSpPr>
      <dsp:spPr>
        <a:xfrm>
          <a:off x="0" y="1263143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Controlled environment.</a:t>
          </a:r>
        </a:p>
      </dsp:txBody>
      <dsp:txXfrm>
        <a:off x="56544" y="1319687"/>
        <a:ext cx="4459094" cy="1045212"/>
      </dsp:txXfrm>
    </dsp:sp>
    <dsp:sp modelId="{A68BFD24-29C5-411D-A5C2-92ED971F1634}">
      <dsp:nvSpPr>
        <dsp:cNvPr id="0" name=""/>
        <dsp:cNvSpPr/>
      </dsp:nvSpPr>
      <dsp:spPr>
        <a:xfrm>
          <a:off x="0" y="2484804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for all tests to find areas where the renderer excels or needs improvement.</a:t>
          </a:r>
        </a:p>
      </dsp:txBody>
      <dsp:txXfrm>
        <a:off x="56544" y="2541348"/>
        <a:ext cx="4459094" cy="1045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23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5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55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9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0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787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59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680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89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12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69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4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099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6A87E31-C169-40DC-8C94-6BD6F31B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608" r="60444"/>
          <a:stretch/>
        </p:blipFill>
        <p:spPr>
          <a:xfrm>
            <a:off x="9114131" y="4574616"/>
            <a:ext cx="1012001" cy="2420751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C5EE7DC-73F4-44BA-918A-B4A0D5974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5822458" y="5358058"/>
            <a:ext cx="2795324" cy="2059311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E87DAB2-8BA6-4D0D-91DC-5B101CA1D4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5554640" y="3373253"/>
            <a:ext cx="1602784" cy="166306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50E823B-58B6-4DFC-A244-14B8FEB5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3256254" y="4040678"/>
            <a:ext cx="2839746" cy="295468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1FB38A6-7C11-4471-9DFA-C314276204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144200" y="4609203"/>
            <a:ext cx="922288" cy="95961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4CFC10A-0358-45FC-9704-E8C2C44C5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52" t="10900" r="9321" b="10099"/>
          <a:stretch/>
        </p:blipFill>
        <p:spPr>
          <a:xfrm>
            <a:off x="-313162" y="-1173923"/>
            <a:ext cx="5384800" cy="5376333"/>
          </a:xfrm>
          <a:prstGeom prst="ellipse">
            <a:avLst/>
          </a:prstGeom>
        </p:spPr>
      </p:pic>
      <p:pic>
        <p:nvPicPr>
          <p:cNvPr id="7" name="Picture 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1BDB26F-03B1-474A-9A8E-03BD792DEA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096000" y="66025"/>
            <a:ext cx="6822017" cy="481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653491"/>
            <a:ext cx="6181727" cy="5551018"/>
          </a:xfrm>
        </p:spPr>
        <p:txBody>
          <a:bodyPr>
            <a:normAutofit fontScale="90000"/>
          </a:bodyPr>
          <a:lstStyle/>
          <a:p>
            <a:pPr algn="r"/>
            <a:r>
              <a:rPr lang="en-GB" sz="5400" spc="400" dirty="0">
                <a:solidFill>
                  <a:schemeClr val="bg1"/>
                </a:solidFill>
              </a:rPr>
              <a:t>Utilising</a:t>
            </a:r>
            <a:r>
              <a:rPr lang="en-US" sz="5400" spc="400" dirty="0">
                <a:solidFill>
                  <a:schemeClr val="bg1"/>
                </a:solidFill>
              </a:rPr>
              <a:t> ray marching and signed- distance functions to render a scene of primitives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9850" y="4919091"/>
            <a:ext cx="5534026" cy="119786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/>
              <a:t>Anthony Sturdy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18015368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BSc (Hons) Computer Games Programming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Dr. David White &amp; Craig Weightman</a:t>
            </a:r>
          </a:p>
        </p:txBody>
      </p:sp>
      <p:pic>
        <p:nvPicPr>
          <p:cNvPr id="14" name="Picture 13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AC1A2AE1-DD15-4562-A797-302C6F4871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24681" y="4624412"/>
            <a:ext cx="2414930" cy="252450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BE004AF-EF2B-4513-BD67-F2AED742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39557"/>
          <a:stretch/>
        </p:blipFill>
        <p:spPr>
          <a:xfrm>
            <a:off x="10126133" y="4578637"/>
            <a:ext cx="1570502" cy="24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00287 0.0335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6319 C 0.0017 -0.06203 0.01107 -0.05578 0.01459 -0.01296 C 0.01393 0.0051 0.01328 0.025 -0.0069 0.02292 C -0.02604 0.02292 -0.03034 0.0088 -0.03073 -0.0199 C -0.03073 -0.04629 -0.01341 -0.06435 -0.00586 -0.06319 Z " pathEditMode="relative" rAng="0" ptsTypes="AAAAA"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4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00925 0.0305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40000" decel="4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4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224 0.01273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224 0.01273 " pathEditMode="relative" rAng="0" ptsTypes="AA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2.5E-6 0.00903 0.00638 0.01644 0.01432 0.01644 C 0.02357 0.01644 0.02695 0.0081 0.02838 0.00324 L 0.02982 -0.00347 C 0.03125 -0.00833 0.03489 -0.01644 0.04544 -0.01644 C 0.05208 -0.01644 0.05989 -0.00926 0.05989 0 C 0.05989 0.00903 0.05208 0.01644 0.04544 0.01644 C 0.03489 0.01644 0.03125 0.0081 0.02982 0.00324 L 0.02838 -0.00347 C 0.02695 -0.00833 0.02357 -0.01644 0.01432 -0.01644 C 0.00638 -0.01644 2.5E-6 -0.00926 2.5E-6 0 Z " pathEditMode="relative" rAng="0" ptsTypes="AAAAAAAAAAA">
                                      <p:cBhvr>
                                        <p:cTn id="20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905385BE-FC63-4809-B101-5340374F95CF}"/>
              </a:ext>
            </a:extLst>
          </p:cNvPr>
          <p:cNvSpPr/>
          <p:nvPr/>
        </p:nvSpPr>
        <p:spPr>
          <a:xfrm>
            <a:off x="19940" y="78846"/>
            <a:ext cx="4357500" cy="4357500"/>
          </a:xfrm>
          <a:prstGeom prst="donut">
            <a:avLst>
              <a:gd name="adj" fmla="val 49836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9F161C05-E2D1-4D63-B4B0-6C933FA6DD10}"/>
              </a:ext>
            </a:extLst>
          </p:cNvPr>
          <p:cNvSpPr/>
          <p:nvPr/>
        </p:nvSpPr>
        <p:spPr>
          <a:xfrm>
            <a:off x="3015554" y="2575986"/>
            <a:ext cx="1902695" cy="1902695"/>
          </a:xfrm>
          <a:prstGeom prst="donut">
            <a:avLst>
              <a:gd name="adj" fmla="val 49422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0C3FA68-CBB6-43F0-8AC1-8082C95391BA}"/>
              </a:ext>
            </a:extLst>
          </p:cNvPr>
          <p:cNvSpPr/>
          <p:nvPr/>
        </p:nvSpPr>
        <p:spPr>
          <a:xfrm>
            <a:off x="4152900" y="3496239"/>
            <a:ext cx="1169740" cy="1169740"/>
          </a:xfrm>
          <a:prstGeom prst="donut">
            <a:avLst>
              <a:gd name="adj" fmla="val 49159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8BC7503-68BD-418A-8979-DAD2BA54F456}"/>
              </a:ext>
            </a:extLst>
          </p:cNvPr>
          <p:cNvSpPr/>
          <p:nvPr/>
        </p:nvSpPr>
        <p:spPr>
          <a:xfrm>
            <a:off x="4958763" y="4169440"/>
            <a:ext cx="501619" cy="501619"/>
          </a:xfrm>
          <a:prstGeom prst="donut">
            <a:avLst>
              <a:gd name="adj" fmla="val 480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329AEBB-9A46-47AC-82CB-DD54F34B2E83}"/>
              </a:ext>
            </a:extLst>
          </p:cNvPr>
          <p:cNvSpPr/>
          <p:nvPr/>
        </p:nvSpPr>
        <p:spPr>
          <a:xfrm>
            <a:off x="5311008" y="4454181"/>
            <a:ext cx="215449" cy="215449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7EF8C92A-7AFF-4A03-967B-0C5601F18D9D}"/>
              </a:ext>
            </a:extLst>
          </p:cNvPr>
          <p:cNvSpPr/>
          <p:nvPr/>
        </p:nvSpPr>
        <p:spPr>
          <a:xfrm>
            <a:off x="5463342" y="4570636"/>
            <a:ext cx="100105" cy="100105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4512733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51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3B31-4822-4F8C-ACF8-F2B6DF9EC5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5523" y="1026270"/>
            <a:ext cx="5500954" cy="1176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F7ABF-A34C-4530-B520-0DE21DAC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24" y="2321492"/>
            <a:ext cx="5500953" cy="13696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B47C36-47B3-4F99-8D64-B14F47EFE323}"/>
              </a:ext>
            </a:extLst>
          </p:cNvPr>
          <p:cNvSpPr/>
          <p:nvPr/>
        </p:nvSpPr>
        <p:spPr>
          <a:xfrm>
            <a:off x="4984384" y="1051889"/>
            <a:ext cx="282208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F2266D-C5FD-448D-AEA6-2706BDFF7CD5}"/>
              </a:ext>
            </a:extLst>
          </p:cNvPr>
          <p:cNvSpPr/>
          <p:nvPr/>
        </p:nvSpPr>
        <p:spPr>
          <a:xfrm>
            <a:off x="5037992" y="2832966"/>
            <a:ext cx="826477" cy="18279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56092A99-63E7-47B8-A32E-30A55B2CD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46272"/>
              </p:ext>
            </p:extLst>
          </p:nvPr>
        </p:nvGraphicFramePr>
        <p:xfrm>
          <a:off x="3362253" y="374727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to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4341033B-97BD-4501-8797-D69524D84176}"/>
              </a:ext>
            </a:extLst>
          </p:cNvPr>
          <p:cNvSpPr/>
          <p:nvPr/>
        </p:nvSpPr>
        <p:spPr>
          <a:xfrm>
            <a:off x="5324473" y="1051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D3274512-3952-46C5-8DC0-66C0A105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51302"/>
              </p:ext>
            </p:extLst>
          </p:nvPr>
        </p:nvGraphicFramePr>
        <p:xfrm>
          <a:off x="3362252" y="4177150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810EC2F9-2FAD-44D8-AA39-87F6DB680F00}"/>
              </a:ext>
            </a:extLst>
          </p:cNvPr>
          <p:cNvSpPr/>
          <p:nvPr/>
        </p:nvSpPr>
        <p:spPr>
          <a:xfrm>
            <a:off x="5324473" y="1460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AD004422-F19F-42CD-980C-E43FEA645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69796"/>
              </p:ext>
            </p:extLst>
          </p:nvPr>
        </p:nvGraphicFramePr>
        <p:xfrm>
          <a:off x="3362251" y="4544904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07B3087-9234-44F1-AB39-235093567E94}"/>
              </a:ext>
            </a:extLst>
          </p:cNvPr>
          <p:cNvSpPr/>
          <p:nvPr/>
        </p:nvSpPr>
        <p:spPr>
          <a:xfrm>
            <a:off x="5893888" y="2829277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847A55-0FDF-4CF9-856F-3B5ABC493022}"/>
              </a:ext>
            </a:extLst>
          </p:cNvPr>
          <p:cNvSpPr/>
          <p:nvPr/>
        </p:nvSpPr>
        <p:spPr>
          <a:xfrm>
            <a:off x="5563697" y="3012074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13451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9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/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/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/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/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A98796-E2D4-4F0F-9E45-BFCABD4940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/>
          <a:stretch/>
        </p:blipFill>
        <p:spPr>
          <a:xfrm>
            <a:off x="2110919" y="1615479"/>
            <a:ext cx="3693502" cy="2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25 4.44444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5 2.96296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25 -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5 -2.22222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</p:cNvCxnSpPr>
          <p:nvPr/>
        </p:nvCxnSpPr>
        <p:spPr>
          <a:xfrm flipH="1">
            <a:off x="5571067" y="1733549"/>
            <a:ext cx="1464732" cy="29400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56ACD6-7252-40F5-8132-BA863B49BAA9}"/>
              </a:ext>
            </a:extLst>
          </p:cNvPr>
          <p:cNvCxnSpPr>
            <a:cxnSpLocks/>
          </p:cNvCxnSpPr>
          <p:nvPr/>
        </p:nvCxnSpPr>
        <p:spPr>
          <a:xfrm>
            <a:off x="2198690" y="2257596"/>
            <a:ext cx="1137674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02B474-A7D5-4131-A29E-32F1706D6B3A}"/>
              </a:ext>
            </a:extLst>
          </p:cNvPr>
          <p:cNvCxnSpPr>
            <a:cxnSpLocks/>
          </p:cNvCxnSpPr>
          <p:nvPr/>
        </p:nvCxnSpPr>
        <p:spPr>
          <a:xfrm flipH="1">
            <a:off x="3336364" y="3100388"/>
            <a:ext cx="1976817" cy="1573211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E90C4-17B4-42C7-9FAE-7D924CAED78B}"/>
              </a:ext>
            </a:extLst>
          </p:cNvPr>
          <p:cNvCxnSpPr>
            <a:cxnSpLocks/>
          </p:cNvCxnSpPr>
          <p:nvPr/>
        </p:nvCxnSpPr>
        <p:spPr>
          <a:xfrm flipH="1">
            <a:off x="5295900" y="1729476"/>
            <a:ext cx="1735915" cy="1381494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un 1">
            <a:extLst>
              <a:ext uri="{FF2B5EF4-FFF2-40B4-BE49-F238E27FC236}">
                <a16:creationId xmlns:a16="http://schemas.microsoft.com/office/drawing/2014/main" id="{A63C19A9-CCB6-4EFB-8718-65FB5AABACC9}"/>
              </a:ext>
            </a:extLst>
          </p:cNvPr>
          <p:cNvSpPr/>
          <p:nvPr/>
        </p:nvSpPr>
        <p:spPr>
          <a:xfrm>
            <a:off x="6635749" y="1333499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1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3135144-F39F-4040-AF92-C4900F7662E4}"/>
              </a:ext>
            </a:extLst>
          </p:cNvPr>
          <p:cNvSpPr/>
          <p:nvPr/>
        </p:nvSpPr>
        <p:spPr>
          <a:xfrm>
            <a:off x="1238250" y="1081616"/>
            <a:ext cx="9715500" cy="4694766"/>
          </a:xfrm>
          <a:prstGeom prst="rect">
            <a:avLst/>
          </a:prstGeom>
          <a:solidFill>
            <a:srgbClr val="D58C2E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754B6F83-F1FD-4BC9-A35E-79B71EEC544B}"/>
              </a:ext>
            </a:extLst>
          </p:cNvPr>
          <p:cNvSpPr/>
          <p:nvPr/>
        </p:nvSpPr>
        <p:spPr>
          <a:xfrm rot="18049819">
            <a:off x="2909729" y="257335"/>
            <a:ext cx="9922756" cy="6974185"/>
          </a:xfrm>
          <a:prstGeom prst="trapezoid">
            <a:avLst>
              <a:gd name="adj" fmla="val 60174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n 14">
            <a:extLst>
              <a:ext uri="{FF2B5EF4-FFF2-40B4-BE49-F238E27FC236}">
                <a16:creationId xmlns:a16="http://schemas.microsoft.com/office/drawing/2014/main" id="{4DA1EC54-6B01-4E56-90F8-17961BEBE859}"/>
              </a:ext>
            </a:extLst>
          </p:cNvPr>
          <p:cNvSpPr/>
          <p:nvPr/>
        </p:nvSpPr>
        <p:spPr>
          <a:xfrm>
            <a:off x="3336364" y="873235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1A02E-5013-44DC-8F0F-FC8193AE10F7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3495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34630-FDAA-4BAE-98B6-2940AE73C788}"/>
              </a:ext>
            </a:extLst>
          </p:cNvPr>
          <p:cNvCxnSpPr>
            <a:cxnSpLocks/>
          </p:cNvCxnSpPr>
          <p:nvPr/>
        </p:nvCxnSpPr>
        <p:spPr>
          <a:xfrm>
            <a:off x="2191033" y="2257596"/>
            <a:ext cx="552167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EDE5C9-F10A-443C-B166-23F501847A7F}"/>
              </a:ext>
            </a:extLst>
          </p:cNvPr>
          <p:cNvCxnSpPr>
            <a:cxnSpLocks/>
          </p:cNvCxnSpPr>
          <p:nvPr/>
        </p:nvCxnSpPr>
        <p:spPr>
          <a:xfrm>
            <a:off x="2191032" y="2257596"/>
            <a:ext cx="755368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45D0B4-3E52-4A6F-9D78-659C83A51578}"/>
              </a:ext>
            </a:extLst>
          </p:cNvPr>
          <p:cNvCxnSpPr>
            <a:cxnSpLocks/>
          </p:cNvCxnSpPr>
          <p:nvPr/>
        </p:nvCxnSpPr>
        <p:spPr>
          <a:xfrm>
            <a:off x="2194450" y="2272784"/>
            <a:ext cx="971217" cy="24750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81BE91-B3B6-4481-9D6F-E9F5CB9882AA}"/>
              </a:ext>
            </a:extLst>
          </p:cNvPr>
          <p:cNvCxnSpPr>
            <a:cxnSpLocks/>
          </p:cNvCxnSpPr>
          <p:nvPr/>
        </p:nvCxnSpPr>
        <p:spPr>
          <a:xfrm>
            <a:off x="2198690" y="2257595"/>
            <a:ext cx="1231368" cy="2490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BBBC5D-FBD8-49F5-AE9B-E17F17E42529}"/>
              </a:ext>
            </a:extLst>
          </p:cNvPr>
          <p:cNvCxnSpPr>
            <a:cxnSpLocks/>
          </p:cNvCxnSpPr>
          <p:nvPr/>
        </p:nvCxnSpPr>
        <p:spPr>
          <a:xfrm>
            <a:off x="2193694" y="2257595"/>
            <a:ext cx="1488248" cy="25054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209B68-B21A-407D-8066-41C010165B99}"/>
              </a:ext>
            </a:extLst>
          </p:cNvPr>
          <p:cNvCxnSpPr>
            <a:cxnSpLocks/>
          </p:cNvCxnSpPr>
          <p:nvPr/>
        </p:nvCxnSpPr>
        <p:spPr>
          <a:xfrm>
            <a:off x="2191031" y="2267211"/>
            <a:ext cx="1770641" cy="25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0A0DB6-67E3-4B7B-8961-E3CADDE232A3}"/>
              </a:ext>
            </a:extLst>
          </p:cNvPr>
          <p:cNvCxnSpPr>
            <a:cxnSpLocks/>
          </p:cNvCxnSpPr>
          <p:nvPr/>
        </p:nvCxnSpPr>
        <p:spPr>
          <a:xfrm>
            <a:off x="2193694" y="2276826"/>
            <a:ext cx="2042261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B0772A-CDCB-48DE-85A4-9127A93B721B}"/>
              </a:ext>
            </a:extLst>
          </p:cNvPr>
          <p:cNvCxnSpPr>
            <a:cxnSpLocks/>
          </p:cNvCxnSpPr>
          <p:nvPr/>
        </p:nvCxnSpPr>
        <p:spPr>
          <a:xfrm>
            <a:off x="2203720" y="2286441"/>
            <a:ext cx="2368280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B4FAC2-0D4C-4BC8-A556-0BEB790B7238}"/>
              </a:ext>
            </a:extLst>
          </p:cNvPr>
          <p:cNvCxnSpPr>
            <a:cxnSpLocks/>
          </p:cNvCxnSpPr>
          <p:nvPr/>
        </p:nvCxnSpPr>
        <p:spPr>
          <a:xfrm>
            <a:off x="2178745" y="2278400"/>
            <a:ext cx="2753740" cy="24790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7FCD0-521D-49C0-A6C3-FBD91B3598B6}"/>
              </a:ext>
            </a:extLst>
          </p:cNvPr>
          <p:cNvCxnSpPr>
            <a:cxnSpLocks/>
          </p:cNvCxnSpPr>
          <p:nvPr/>
        </p:nvCxnSpPr>
        <p:spPr>
          <a:xfrm>
            <a:off x="2179899" y="2271253"/>
            <a:ext cx="3159714" cy="247659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5D8B0E-EA64-4502-B9CF-DE3EB4A15BDA}"/>
              </a:ext>
            </a:extLst>
          </p:cNvPr>
          <p:cNvCxnSpPr>
            <a:cxnSpLocks/>
          </p:cNvCxnSpPr>
          <p:nvPr/>
        </p:nvCxnSpPr>
        <p:spPr>
          <a:xfrm>
            <a:off x="2174181" y="2256064"/>
            <a:ext cx="3572560" cy="241753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C15DC-0559-421F-85DE-F9C2FBCE5930}"/>
              </a:ext>
            </a:extLst>
          </p:cNvPr>
          <p:cNvCxnSpPr>
            <a:cxnSpLocks/>
          </p:cNvCxnSpPr>
          <p:nvPr/>
        </p:nvCxnSpPr>
        <p:spPr>
          <a:xfrm>
            <a:off x="2179422" y="2269721"/>
            <a:ext cx="3827536" cy="220158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8063AB-A2A4-4CD0-97F0-9DADB9187450}"/>
              </a:ext>
            </a:extLst>
          </p:cNvPr>
          <p:cNvCxnSpPr>
            <a:cxnSpLocks/>
          </p:cNvCxnSpPr>
          <p:nvPr/>
        </p:nvCxnSpPr>
        <p:spPr>
          <a:xfrm>
            <a:off x="2193533" y="2281575"/>
            <a:ext cx="4112836" cy="200437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2B3146-FF5C-48D5-A279-817E7C1B45AB}"/>
              </a:ext>
            </a:extLst>
          </p:cNvPr>
          <p:cNvCxnSpPr>
            <a:cxnSpLocks/>
          </p:cNvCxnSpPr>
          <p:nvPr/>
        </p:nvCxnSpPr>
        <p:spPr>
          <a:xfrm>
            <a:off x="2194994" y="2283106"/>
            <a:ext cx="4382869" cy="1759547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ADA0F0-ACD8-4604-8BFC-489D24E791B9}"/>
              </a:ext>
            </a:extLst>
          </p:cNvPr>
          <p:cNvCxnSpPr>
            <a:cxnSpLocks/>
          </p:cNvCxnSpPr>
          <p:nvPr/>
        </p:nvCxnSpPr>
        <p:spPr>
          <a:xfrm>
            <a:off x="2190378" y="2276919"/>
            <a:ext cx="4633747" cy="151210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807FC4-DEA8-4191-AE8C-433E8BDE9C9A}"/>
              </a:ext>
            </a:extLst>
          </p:cNvPr>
          <p:cNvCxnSpPr>
            <a:cxnSpLocks/>
          </p:cNvCxnSpPr>
          <p:nvPr/>
        </p:nvCxnSpPr>
        <p:spPr>
          <a:xfrm>
            <a:off x="2190377" y="2280283"/>
            <a:ext cx="2636600" cy="656348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3E3D35-1149-4F08-B1C7-2727B1D4CA32}"/>
              </a:ext>
            </a:extLst>
          </p:cNvPr>
          <p:cNvCxnSpPr>
            <a:cxnSpLocks/>
          </p:cNvCxnSpPr>
          <p:nvPr/>
        </p:nvCxnSpPr>
        <p:spPr>
          <a:xfrm>
            <a:off x="2198690" y="2274807"/>
            <a:ext cx="2522683" cy="4350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691C2C6-7A32-4088-9163-F2368404FD44}"/>
              </a:ext>
            </a:extLst>
          </p:cNvPr>
          <p:cNvCxnSpPr>
            <a:cxnSpLocks/>
          </p:cNvCxnSpPr>
          <p:nvPr/>
        </p:nvCxnSpPr>
        <p:spPr>
          <a:xfrm>
            <a:off x="2198690" y="2268749"/>
            <a:ext cx="2452441" cy="237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75" grpId="0" animBg="1"/>
      <p:bldP spid="75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46421C-0F71-49FE-89C7-3E2C179A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9218" y="2148303"/>
            <a:ext cx="3453564" cy="2558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C6F54-7D82-45F1-874A-7F4AA26E8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89" y="2148303"/>
            <a:ext cx="3453564" cy="2561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/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A9B5185-60A6-46E1-BE8A-CD704DFAA304}"/>
              </a:ext>
            </a:extLst>
          </p:cNvPr>
          <p:cNvSpPr/>
          <p:nvPr/>
        </p:nvSpPr>
        <p:spPr>
          <a:xfrm>
            <a:off x="4967653" y="2423997"/>
            <a:ext cx="395654" cy="3541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CC641-F2D0-4951-8E1F-02853F295E77}"/>
              </a:ext>
            </a:extLst>
          </p:cNvPr>
          <p:cNvSpPr/>
          <p:nvPr/>
        </p:nvSpPr>
        <p:spPr>
          <a:xfrm>
            <a:off x="5652600" y="2423997"/>
            <a:ext cx="395654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372AA7-B920-42C6-9E87-436D1EAECE30}"/>
              </a:ext>
            </a:extLst>
          </p:cNvPr>
          <p:cNvSpPr/>
          <p:nvPr/>
        </p:nvSpPr>
        <p:spPr>
          <a:xfrm>
            <a:off x="6220617" y="2425577"/>
            <a:ext cx="395654" cy="3541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469B3F-E70F-4FC1-9968-863BFBB5B08E}"/>
              </a:ext>
            </a:extLst>
          </p:cNvPr>
          <p:cNvSpPr/>
          <p:nvPr/>
        </p:nvSpPr>
        <p:spPr>
          <a:xfrm>
            <a:off x="6832922" y="2423996"/>
            <a:ext cx="395654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D2356F-D1FF-4D4A-A80C-976041489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39189"/>
              </p:ext>
            </p:extLst>
          </p:nvPr>
        </p:nvGraphicFramePr>
        <p:xfrm>
          <a:off x="4967652" y="2980284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shadow value</a:t>
                      </a: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F5D9C9F9-FAFD-4241-BCAB-969D7C48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93973"/>
              </p:ext>
            </p:extLst>
          </p:nvPr>
        </p:nvGraphicFramePr>
        <p:xfrm>
          <a:off x="4967651" y="3390026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Penumbra strength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0A61579D-35FE-496D-B26F-76F132B4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52946"/>
              </p:ext>
            </p:extLst>
          </p:nvPr>
        </p:nvGraphicFramePr>
        <p:xfrm>
          <a:off x="4967650" y="379644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from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CC8E7949-0333-4930-A9FD-D6E87731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2692"/>
              </p:ext>
            </p:extLst>
          </p:nvPr>
        </p:nvGraphicFramePr>
        <p:xfrm>
          <a:off x="4967650" y="4205669"/>
          <a:ext cx="27261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169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ray has travelled</a:t>
                      </a: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4865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25 0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  <p:bldP spid="23" grpId="0" animBg="1"/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631B0C-2051-437D-AC1F-FBEBAF60F05E}"/>
              </a:ext>
            </a:extLst>
          </p:cNvPr>
          <p:cNvSpPr/>
          <p:nvPr/>
        </p:nvSpPr>
        <p:spPr>
          <a:xfrm>
            <a:off x="2521324" y="2620527"/>
            <a:ext cx="2069425" cy="1211708"/>
          </a:xfrm>
          <a:custGeom>
            <a:avLst/>
            <a:gdLst>
              <a:gd name="connsiteX0" fmla="*/ 605854 w 2069425"/>
              <a:gd name="connsiteY0" fmla="*/ 0 h 1211708"/>
              <a:gd name="connsiteX1" fmla="*/ 1034258 w 2069425"/>
              <a:gd name="connsiteY1" fmla="*/ 177451 h 1211708"/>
              <a:gd name="connsiteX2" fmla="*/ 1034713 w 2069425"/>
              <a:gd name="connsiteY2" fmla="*/ 178002 h 1211708"/>
              <a:gd name="connsiteX3" fmla="*/ 1035168 w 2069425"/>
              <a:gd name="connsiteY3" fmla="*/ 177451 h 1211708"/>
              <a:gd name="connsiteX4" fmla="*/ 1463571 w 2069425"/>
              <a:gd name="connsiteY4" fmla="*/ 0 h 1211708"/>
              <a:gd name="connsiteX5" fmla="*/ 2069425 w 2069425"/>
              <a:gd name="connsiteY5" fmla="*/ 605854 h 1211708"/>
              <a:gd name="connsiteX6" fmla="*/ 1463571 w 2069425"/>
              <a:gd name="connsiteY6" fmla="*/ 1211708 h 1211708"/>
              <a:gd name="connsiteX7" fmla="*/ 1035168 w 2069425"/>
              <a:gd name="connsiteY7" fmla="*/ 1034258 h 1211708"/>
              <a:gd name="connsiteX8" fmla="*/ 1034713 w 2069425"/>
              <a:gd name="connsiteY8" fmla="*/ 1033706 h 1211708"/>
              <a:gd name="connsiteX9" fmla="*/ 1034258 w 2069425"/>
              <a:gd name="connsiteY9" fmla="*/ 1034258 h 1211708"/>
              <a:gd name="connsiteX10" fmla="*/ 605854 w 2069425"/>
              <a:gd name="connsiteY10" fmla="*/ 1211708 h 1211708"/>
              <a:gd name="connsiteX11" fmla="*/ 0 w 2069425"/>
              <a:gd name="connsiteY11" fmla="*/ 605854 h 1211708"/>
              <a:gd name="connsiteX12" fmla="*/ 605854 w 2069425"/>
              <a:gd name="connsiteY12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9425" h="1211708">
                <a:moveTo>
                  <a:pt x="605854" y="0"/>
                </a:moveTo>
                <a:cubicBezTo>
                  <a:pt x="773156" y="0"/>
                  <a:pt x="924620" y="67813"/>
                  <a:pt x="1034258" y="177451"/>
                </a:cubicBezTo>
                <a:lnTo>
                  <a:pt x="1034713" y="178002"/>
                </a:lnTo>
                <a:lnTo>
                  <a:pt x="1035168" y="177451"/>
                </a:lnTo>
                <a:cubicBezTo>
                  <a:pt x="1144806" y="67813"/>
                  <a:pt x="1296269" y="0"/>
                  <a:pt x="1463571" y="0"/>
                </a:cubicBezTo>
                <a:cubicBezTo>
                  <a:pt x="1798175" y="0"/>
                  <a:pt x="2069425" y="271250"/>
                  <a:pt x="2069425" y="605854"/>
                </a:cubicBezTo>
                <a:cubicBezTo>
                  <a:pt x="2069425" y="940458"/>
                  <a:pt x="1798175" y="1211708"/>
                  <a:pt x="1463571" y="1211708"/>
                </a:cubicBezTo>
                <a:cubicBezTo>
                  <a:pt x="1296269" y="1211708"/>
                  <a:pt x="1144806" y="1143896"/>
                  <a:pt x="1035168" y="1034258"/>
                </a:cubicBezTo>
                <a:lnTo>
                  <a:pt x="1034713" y="1033706"/>
                </a:lnTo>
                <a:lnTo>
                  <a:pt x="1034258" y="1034258"/>
                </a:lnTo>
                <a:cubicBezTo>
                  <a:pt x="924620" y="1143896"/>
                  <a:pt x="773156" y="1211708"/>
                  <a:pt x="605854" y="1211708"/>
                </a:cubicBezTo>
                <a:cubicBezTo>
                  <a:pt x="271250" y="1211708"/>
                  <a:pt x="0" y="940458"/>
                  <a:pt x="0" y="605854"/>
                </a:cubicBezTo>
                <a:cubicBezTo>
                  <a:pt x="0" y="271250"/>
                  <a:pt x="271250" y="0"/>
                  <a:pt x="605854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74D676-01AD-4A33-9567-0E5C50137A7F}"/>
              </a:ext>
            </a:extLst>
          </p:cNvPr>
          <p:cNvSpPr/>
          <p:nvPr/>
        </p:nvSpPr>
        <p:spPr>
          <a:xfrm>
            <a:off x="5011436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16D730-01ED-4756-944D-4F658BE32682}"/>
              </a:ext>
            </a:extLst>
          </p:cNvPr>
          <p:cNvSpPr/>
          <p:nvPr/>
        </p:nvSpPr>
        <p:spPr>
          <a:xfrm>
            <a:off x="6046149" y="2620527"/>
            <a:ext cx="1034712" cy="1211708"/>
          </a:xfrm>
          <a:custGeom>
            <a:avLst/>
            <a:gdLst>
              <a:gd name="connsiteX0" fmla="*/ 428858 w 1034712"/>
              <a:gd name="connsiteY0" fmla="*/ 0 h 1211708"/>
              <a:gd name="connsiteX1" fmla="*/ 1034712 w 1034712"/>
              <a:gd name="connsiteY1" fmla="*/ 605854 h 1211708"/>
              <a:gd name="connsiteX2" fmla="*/ 428858 w 1034712"/>
              <a:gd name="connsiteY2" fmla="*/ 1211708 h 1211708"/>
              <a:gd name="connsiteX3" fmla="*/ 455 w 1034712"/>
              <a:gd name="connsiteY3" fmla="*/ 1034258 h 1211708"/>
              <a:gd name="connsiteX4" fmla="*/ 0 w 1034712"/>
              <a:gd name="connsiteY4" fmla="*/ 1033706 h 1211708"/>
              <a:gd name="connsiteX5" fmla="*/ 73525 w 1034712"/>
              <a:gd name="connsiteY5" fmla="*/ 944593 h 1211708"/>
              <a:gd name="connsiteX6" fmla="*/ 176995 w 1034712"/>
              <a:gd name="connsiteY6" fmla="*/ 605854 h 1211708"/>
              <a:gd name="connsiteX7" fmla="*/ 73525 w 1034712"/>
              <a:gd name="connsiteY7" fmla="*/ 267115 h 1211708"/>
              <a:gd name="connsiteX8" fmla="*/ 0 w 1034712"/>
              <a:gd name="connsiteY8" fmla="*/ 178002 h 1211708"/>
              <a:gd name="connsiteX9" fmla="*/ 455 w 1034712"/>
              <a:gd name="connsiteY9" fmla="*/ 177451 h 1211708"/>
              <a:gd name="connsiteX10" fmla="*/ 428858 w 1034712"/>
              <a:gd name="connsiteY10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4712" h="1211708">
                <a:moveTo>
                  <a:pt x="428858" y="0"/>
                </a:moveTo>
                <a:cubicBezTo>
                  <a:pt x="763462" y="0"/>
                  <a:pt x="1034712" y="271250"/>
                  <a:pt x="1034712" y="605854"/>
                </a:cubicBezTo>
                <a:cubicBezTo>
                  <a:pt x="1034712" y="940458"/>
                  <a:pt x="763462" y="1211708"/>
                  <a:pt x="428858" y="1211708"/>
                </a:cubicBezTo>
                <a:cubicBezTo>
                  <a:pt x="261556" y="1211708"/>
                  <a:pt x="110093" y="1143896"/>
                  <a:pt x="455" y="1034258"/>
                </a:cubicBezTo>
                <a:lnTo>
                  <a:pt x="0" y="1033706"/>
                </a:lnTo>
                <a:lnTo>
                  <a:pt x="73525" y="944593"/>
                </a:lnTo>
                <a:cubicBezTo>
                  <a:pt x="138851" y="847898"/>
                  <a:pt x="176995" y="731331"/>
                  <a:pt x="176995" y="605854"/>
                </a:cubicBezTo>
                <a:cubicBezTo>
                  <a:pt x="176995" y="480378"/>
                  <a:pt x="138851" y="363810"/>
                  <a:pt x="73525" y="267115"/>
                </a:cubicBezTo>
                <a:lnTo>
                  <a:pt x="0" y="178002"/>
                </a:lnTo>
                <a:lnTo>
                  <a:pt x="455" y="177451"/>
                </a:lnTo>
                <a:cubicBezTo>
                  <a:pt x="110093" y="67813"/>
                  <a:pt x="261556" y="0"/>
                  <a:pt x="428858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731E8F-D49D-413B-A45A-3AC36C038FD2}"/>
              </a:ext>
            </a:extLst>
          </p:cNvPr>
          <p:cNvSpPr/>
          <p:nvPr/>
        </p:nvSpPr>
        <p:spPr>
          <a:xfrm>
            <a:off x="7355804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AAD07E-8FDA-4672-B2A7-73F6970A2297}"/>
              </a:ext>
            </a:extLst>
          </p:cNvPr>
          <p:cNvSpPr/>
          <p:nvPr/>
        </p:nvSpPr>
        <p:spPr>
          <a:xfrm>
            <a:off x="8218283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17515C-D536-4F9F-BB15-D6A99E5D1D01}"/>
              </a:ext>
            </a:extLst>
          </p:cNvPr>
          <p:cNvSpPr/>
          <p:nvPr/>
        </p:nvSpPr>
        <p:spPr>
          <a:xfrm>
            <a:off x="8215902" y="2798529"/>
            <a:ext cx="353991" cy="855704"/>
          </a:xfrm>
          <a:custGeom>
            <a:avLst/>
            <a:gdLst>
              <a:gd name="connsiteX0" fmla="*/ 176996 w 353991"/>
              <a:gd name="connsiteY0" fmla="*/ 0 h 855704"/>
              <a:gd name="connsiteX1" fmla="*/ 250521 w 353991"/>
              <a:gd name="connsiteY1" fmla="*/ 89113 h 855704"/>
              <a:gd name="connsiteX2" fmla="*/ 353991 w 353991"/>
              <a:gd name="connsiteY2" fmla="*/ 427852 h 855704"/>
              <a:gd name="connsiteX3" fmla="*/ 250521 w 353991"/>
              <a:gd name="connsiteY3" fmla="*/ 766591 h 855704"/>
              <a:gd name="connsiteX4" fmla="*/ 176996 w 353991"/>
              <a:gd name="connsiteY4" fmla="*/ 855704 h 855704"/>
              <a:gd name="connsiteX5" fmla="*/ 103471 w 353991"/>
              <a:gd name="connsiteY5" fmla="*/ 766591 h 855704"/>
              <a:gd name="connsiteX6" fmla="*/ 0 w 353991"/>
              <a:gd name="connsiteY6" fmla="*/ 427852 h 855704"/>
              <a:gd name="connsiteX7" fmla="*/ 103471 w 353991"/>
              <a:gd name="connsiteY7" fmla="*/ 89113 h 85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991" h="855704">
                <a:moveTo>
                  <a:pt x="176996" y="0"/>
                </a:moveTo>
                <a:lnTo>
                  <a:pt x="250521" y="89113"/>
                </a:lnTo>
                <a:cubicBezTo>
                  <a:pt x="315846" y="185808"/>
                  <a:pt x="353991" y="302376"/>
                  <a:pt x="353991" y="427852"/>
                </a:cubicBezTo>
                <a:cubicBezTo>
                  <a:pt x="353991" y="553329"/>
                  <a:pt x="315846" y="669896"/>
                  <a:pt x="250521" y="766591"/>
                </a:cubicBezTo>
                <a:lnTo>
                  <a:pt x="176996" y="855704"/>
                </a:lnTo>
                <a:lnTo>
                  <a:pt x="103471" y="766591"/>
                </a:lnTo>
                <a:cubicBezTo>
                  <a:pt x="38145" y="669896"/>
                  <a:pt x="0" y="553329"/>
                  <a:pt x="0" y="427852"/>
                </a:cubicBezTo>
                <a:cubicBezTo>
                  <a:pt x="0" y="302376"/>
                  <a:pt x="38145" y="185808"/>
                  <a:pt x="103471" y="89113"/>
                </a:cubicBezTo>
                <a:close/>
              </a:path>
            </a:pathLst>
          </a:custGeom>
          <a:solidFill>
            <a:srgbClr val="814DFF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1754E-C1BA-4D36-9A07-E944B02B0736}"/>
              </a:ext>
            </a:extLst>
          </p:cNvPr>
          <p:cNvSpPr txBox="1"/>
          <p:nvPr/>
        </p:nvSpPr>
        <p:spPr>
          <a:xfrm>
            <a:off x="2611789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A7E7A8-B1E5-4823-829C-CB33ED14A675}"/>
              </a:ext>
            </a:extLst>
          </p:cNvPr>
          <p:cNvSpPr txBox="1"/>
          <p:nvPr/>
        </p:nvSpPr>
        <p:spPr>
          <a:xfrm>
            <a:off x="5101902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SUBTRACT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5D836B-D274-4A94-B6CE-700932722A2C}"/>
              </a:ext>
            </a:extLst>
          </p:cNvPr>
          <p:cNvSpPr txBox="1"/>
          <p:nvPr/>
        </p:nvSpPr>
        <p:spPr>
          <a:xfrm>
            <a:off x="7448650" y="392654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INTERSECT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8680F0-BE7F-4EF5-A386-B71F8F57DA58}"/>
              </a:ext>
            </a:extLst>
          </p:cNvPr>
          <p:cNvSpPr txBox="1"/>
          <p:nvPr/>
        </p:nvSpPr>
        <p:spPr>
          <a:xfrm>
            <a:off x="2613811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9811BC-6DF1-45C2-8821-0346D0D6751F}"/>
              </a:ext>
            </a:extLst>
          </p:cNvPr>
          <p:cNvSpPr txBox="1"/>
          <p:nvPr/>
        </p:nvSpPr>
        <p:spPr>
          <a:xfrm>
            <a:off x="5101902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max(a,-b)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28307-553B-4337-99E1-A74CABB1B83B}"/>
              </a:ext>
            </a:extLst>
          </p:cNvPr>
          <p:cNvSpPr txBox="1"/>
          <p:nvPr/>
        </p:nvSpPr>
        <p:spPr>
          <a:xfrm>
            <a:off x="7448650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6" grpId="0" animBg="1"/>
      <p:bldP spid="49" grpId="0" animBg="1"/>
      <p:bldP spid="54" grpId="0" animBg="1"/>
      <p:bldP spid="53" grpId="0" animBg="1"/>
      <p:bldP spid="52" grpId="0" animBg="1"/>
      <p:bldP spid="29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4284 0.25208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1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11407 0.2178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0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15586 -0.1560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-78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9922 -0.16134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A7778D8-EBDA-4F17-BC4F-12BAF42A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4" y="1794701"/>
            <a:ext cx="4400552" cy="32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ray tracing recently brought to the forefront of real-time rendering.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Ray marching shares many similarities to ray tracing.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Differences:</a:t>
            </a:r>
          </a:p>
          <a:p>
            <a:pPr marL="571500" lvl="1" indent="-342900"/>
            <a:r>
              <a:rPr lang="en-US" dirty="0"/>
              <a:t>Shapes defined by </a:t>
            </a:r>
            <a:r>
              <a:rPr lang="en-US" dirty="0" err="1"/>
              <a:t>maths</a:t>
            </a:r>
            <a:r>
              <a:rPr lang="en-US" dirty="0"/>
              <a:t>.</a:t>
            </a:r>
          </a:p>
          <a:p>
            <a:pPr marL="571500" lvl="1" indent="-342900"/>
            <a:r>
              <a:rPr lang="en-US" dirty="0"/>
              <a:t>Method of finding intersection.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Placeholder 12" descr="Icon&#10;&#10;Description automatically generated">
            <a:extLst>
              <a:ext uri="{FF2B5EF4-FFF2-40B4-BE49-F238E27FC236}">
                <a16:creationId xmlns:a16="http://schemas.microsoft.com/office/drawing/2014/main" id="{C8FB832A-B09A-4945-8ADA-7B1DA46D9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8996" t="11116" r="9360" b="10416"/>
          <a:stretch/>
        </p:blipFill>
        <p:spPr>
          <a:xfrm>
            <a:off x="7480540" y="1675045"/>
            <a:ext cx="4266960" cy="4266968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36621" y="2843679"/>
            <a:ext cx="934446" cy="18299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8847E-27DF-4676-A13C-B328633DB8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36621" y="2843679"/>
            <a:ext cx="1295465" cy="2600496"/>
          </a:xfrm>
          <a:prstGeom prst="line">
            <a:avLst/>
          </a:prstGeom>
          <a:ln w="76200"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7116306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>
            <a:off x="2216882" y="2218409"/>
            <a:ext cx="2419739" cy="62527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62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6000"/>
                  <a:lumOff val="34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5474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D01FF127-4ACA-47E2-A831-0F853D22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95" y="1856264"/>
            <a:ext cx="4258410" cy="31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8401"/>
      </p:ext>
    </p:extLst>
  </p:cSld>
  <p:clrMapOvr>
    <a:masterClrMapping/>
  </p:clrMapOvr>
  <p:transition spd="med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Canvas 66">
            <a:extLst>
              <a:ext uri="{FF2B5EF4-FFF2-40B4-BE49-F238E27FC236}">
                <a16:creationId xmlns:a16="http://schemas.microsoft.com/office/drawing/2014/main" id="{272BDB48-7A2D-41DA-974B-C25919918412}"/>
              </a:ext>
            </a:extLst>
          </p:cNvPr>
          <p:cNvGrpSpPr/>
          <p:nvPr/>
        </p:nvGrpSpPr>
        <p:grpSpPr>
          <a:xfrm>
            <a:off x="2078367" y="2408455"/>
            <a:ext cx="8035267" cy="2041091"/>
            <a:chOff x="178739" y="52681"/>
            <a:chExt cx="5307661" cy="13482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1C2D1-BDEF-47DE-8F77-18DF6C659758}"/>
                </a:ext>
              </a:extLst>
            </p:cNvPr>
            <p:cNvSpPr/>
            <p:nvPr/>
          </p:nvSpPr>
          <p:spPr>
            <a:xfrm>
              <a:off x="178739" y="52681"/>
              <a:ext cx="2398144" cy="13290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pic>
          <p:nvPicPr>
            <p:cNvPr id="19" name="Picture 1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2C2BC54-8816-4A3A-B251-840D0638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34" y="306756"/>
              <a:ext cx="1106871" cy="8213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329B67AA-BEBF-4AA7-9EDD-D980D402B04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962" y="307373"/>
              <a:ext cx="1108800" cy="82072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3" name="Text Box 73">
              <a:extLst>
                <a:ext uri="{FF2B5EF4-FFF2-40B4-BE49-F238E27FC236}">
                  <a16:creationId xmlns:a16="http://schemas.microsoft.com/office/drawing/2014/main" id="{A88B9490-CC6F-4CC1-9875-C417928FCD4C}"/>
                </a:ext>
              </a:extLst>
            </p:cNvPr>
            <p:cNvSpPr txBox="1"/>
            <p:nvPr/>
          </p:nvSpPr>
          <p:spPr>
            <a:xfrm>
              <a:off x="208933" y="75749"/>
              <a:ext cx="1578634" cy="2846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u="sng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First Pass (Pixel Shader)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BE47A6-276C-4490-9D5A-39C2C6DDBFFB}"/>
                </a:ext>
              </a:extLst>
            </p:cNvPr>
            <p:cNvSpPr/>
            <p:nvPr/>
          </p:nvSpPr>
          <p:spPr>
            <a:xfrm>
              <a:off x="2879309" y="52826"/>
              <a:ext cx="2607091" cy="1328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" name="Text Box 73">
              <a:extLst>
                <a:ext uri="{FF2B5EF4-FFF2-40B4-BE49-F238E27FC236}">
                  <a16:creationId xmlns:a16="http://schemas.microsoft.com/office/drawing/2014/main" id="{DEA8CCCA-0E62-47E6-9AA0-2F502F8C595A}"/>
                </a:ext>
              </a:extLst>
            </p:cNvPr>
            <p:cNvSpPr txBox="1"/>
            <p:nvPr/>
          </p:nvSpPr>
          <p:spPr>
            <a:xfrm>
              <a:off x="2959776" y="78991"/>
              <a:ext cx="1578610" cy="2844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GB" sz="1200" u="sng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Second Pass (Compute Shader)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97354E7-76B9-4820-99B5-2278D085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9776" y="305677"/>
              <a:ext cx="1106805" cy="81851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952821-EFFE-43EF-BD69-E7D66B88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1142" y="309691"/>
              <a:ext cx="1106805" cy="81455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4E4346C-4B13-4139-B6A9-9DEC7F52C2E0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 flipV="1">
              <a:off x="2576883" y="717303"/>
              <a:ext cx="302426" cy="1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C053AA8-BD6D-4780-AA32-1C309D08B552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4066581" y="716962"/>
              <a:ext cx="224561" cy="93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Box 73">
              <a:extLst>
                <a:ext uri="{FF2B5EF4-FFF2-40B4-BE49-F238E27FC236}">
                  <a16:creationId xmlns:a16="http://schemas.microsoft.com/office/drawing/2014/main" id="{F7D81539-D279-483C-8F7C-4D3A014418F3}"/>
                </a:ext>
              </a:extLst>
            </p:cNvPr>
            <p:cNvSpPr txBox="1"/>
            <p:nvPr/>
          </p:nvSpPr>
          <p:spPr>
            <a:xfrm>
              <a:off x="236434" y="1134615"/>
              <a:ext cx="1106871" cy="2663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Colour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 Box 73">
              <a:extLst>
                <a:ext uri="{FF2B5EF4-FFF2-40B4-BE49-F238E27FC236}">
                  <a16:creationId xmlns:a16="http://schemas.microsoft.com/office/drawing/2014/main" id="{22BCFEF0-B3AE-4E8D-B00A-47E731135347}"/>
                </a:ext>
              </a:extLst>
            </p:cNvPr>
            <p:cNvSpPr txBox="1"/>
            <p:nvPr/>
          </p:nvSpPr>
          <p:spPr>
            <a:xfrm>
              <a:off x="1393962" y="1134615"/>
              <a:ext cx="1108800" cy="26606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Reflections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73">
              <a:extLst>
                <a:ext uri="{FF2B5EF4-FFF2-40B4-BE49-F238E27FC236}">
                  <a16:creationId xmlns:a16="http://schemas.microsoft.com/office/drawing/2014/main" id="{18D3D948-AC79-49A9-BDD6-CF3A2EBE6889}"/>
                </a:ext>
              </a:extLst>
            </p:cNvPr>
            <p:cNvSpPr txBox="1"/>
            <p:nvPr/>
          </p:nvSpPr>
          <p:spPr>
            <a:xfrm>
              <a:off x="2948332" y="1134615"/>
              <a:ext cx="1129691" cy="2654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Gaussian Blur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 Box 73">
              <a:extLst>
                <a:ext uri="{FF2B5EF4-FFF2-40B4-BE49-F238E27FC236}">
                  <a16:creationId xmlns:a16="http://schemas.microsoft.com/office/drawing/2014/main" id="{614C97F9-CDE0-413F-9D6A-548EC21FB087}"/>
                </a:ext>
              </a:extLst>
            </p:cNvPr>
            <p:cNvSpPr txBox="1"/>
            <p:nvPr/>
          </p:nvSpPr>
          <p:spPr>
            <a:xfrm>
              <a:off x="4291142" y="1134932"/>
              <a:ext cx="1114791" cy="2647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74D778-6E92-41C6-8CD4-E03FFFA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t="-61" r="43145" b="51842"/>
            <a:stretch/>
          </p:blipFill>
          <p:spPr>
            <a:xfrm>
              <a:off x="2959776" y="316100"/>
              <a:ext cx="621624" cy="3943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E67D6A-F74A-408A-8451-412A41492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0" t="28824" r="33853" b="29327"/>
            <a:stretch/>
          </p:blipFill>
          <p:spPr>
            <a:xfrm>
              <a:off x="3345179" y="544158"/>
              <a:ext cx="339091" cy="342842"/>
            </a:xfrm>
            <a:prstGeom prst="ellipse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90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967215C7-D5BA-43A5-AB2C-50CA6316B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"/>
          <a:stretch/>
        </p:blipFill>
        <p:spPr bwMode="auto">
          <a:xfrm>
            <a:off x="3892317" y="1793622"/>
            <a:ext cx="4407366" cy="3270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69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30442" y="1751846"/>
            <a:ext cx="4751528" cy="3354308"/>
          </a:xfrm>
          <a:prstGeom prst="rect">
            <a:avLst/>
          </a:prstGeom>
        </p:spPr>
      </p:pic>
      <p:pic>
        <p:nvPicPr>
          <p:cNvPr id="16" name="Picture 15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BED2A57-29C2-4D27-9D1A-407E3AA1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5708" y="1309219"/>
            <a:ext cx="6248400" cy="4411012"/>
          </a:xfrm>
          <a:prstGeom prst="rect">
            <a:avLst/>
          </a:prstGeom>
        </p:spPr>
      </p:pic>
      <p:pic>
        <p:nvPicPr>
          <p:cNvPr id="17" name="Picture 1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B4EE466-7E04-4520-AD51-5F261FEE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84991" y="1021023"/>
            <a:ext cx="6822017" cy="4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/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=1,048,576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0212BB6-5385-4BBF-BC13-F266991CE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2017088"/>
            <a:ext cx="3829050" cy="28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27" y="2095500"/>
            <a:ext cx="3617146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/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38" y="2095500"/>
            <a:ext cx="362392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9322" y="2095500"/>
            <a:ext cx="3613356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94606" y="2095500"/>
            <a:ext cx="361335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1FBE2A5-0227-45E3-F997-C57FB144061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4518393"/>
              </p:ext>
            </p:extLst>
          </p:nvPr>
        </p:nvGraphicFramePr>
        <p:xfrm>
          <a:off x="6390835" y="2505075"/>
          <a:ext cx="4572182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540B4-DE11-4D72-B0B2-2ADCB08C9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CORNELL BOX</a:t>
            </a:r>
          </a:p>
        </p:txBody>
      </p:sp>
      <p:pic>
        <p:nvPicPr>
          <p:cNvPr id="12" name="Content Placeholder 11" descr="A picture containing wall, indoor, table&#10;&#10;Description automatically generated">
            <a:extLst>
              <a:ext uri="{FF2B5EF4-FFF2-40B4-BE49-F238E27FC236}">
                <a16:creationId xmlns:a16="http://schemas.microsoft.com/office/drawing/2014/main" id="{0E18123A-EA84-4BE8-8D36-FFB8C75AF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5127" r="15022"/>
          <a:stretch/>
        </p:blipFill>
        <p:spPr>
          <a:xfrm>
            <a:off x="1520952" y="2505075"/>
            <a:ext cx="3603498" cy="3642815"/>
          </a:xfrm>
        </p:spPr>
      </p:pic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81" y="2028825"/>
            <a:ext cx="3524888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6558" y="2028825"/>
            <a:ext cx="3500438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1942781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6724333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1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0"/>
            <a:ext cx="5174072" cy="684912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AIM &amp;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D6B4-5401-4745-83F6-BDA46B7A9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92842"/>
            <a:ext cx="5257791" cy="136407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aims to explore the areas needed to produce a rendering engine that utilises ray marching as a method of rendering a 3D scene and to take advantage of the characteristics of ray marching to achieve various visual effects.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FFD87D-D78B-483B-8E16-E3E0D25EA24F}"/>
              </a:ext>
            </a:extLst>
          </p:cNvPr>
          <p:cNvSpPr txBox="1">
            <a:spLocks/>
          </p:cNvSpPr>
          <p:nvPr/>
        </p:nvSpPr>
        <p:spPr>
          <a:xfrm>
            <a:off x="6096008" y="1986666"/>
            <a:ext cx="5257792" cy="945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1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performant, real-time ray marching renderer.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F71BC75-960E-4BE6-8F9C-7348998E7101}"/>
              </a:ext>
            </a:extLst>
          </p:cNvPr>
          <p:cNvSpPr txBox="1">
            <a:spLocks/>
          </p:cNvSpPr>
          <p:nvPr/>
        </p:nvSpPr>
        <p:spPr>
          <a:xfrm>
            <a:off x="6096008" y="2930696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2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rendering effects only viable in real-time with ray marching.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1BE1A9-67DE-4A70-B7BD-FA77C5F8D4E3}"/>
              </a:ext>
            </a:extLst>
          </p:cNvPr>
          <p:cNvSpPr txBox="1">
            <a:spLocks/>
          </p:cNvSpPr>
          <p:nvPr/>
        </p:nvSpPr>
        <p:spPr>
          <a:xfrm>
            <a:off x="6096008" y="4102067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3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visual effects typically associated with ray-based rendering.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855BE99-188E-4CCD-A5F6-C9F06133FDEC}"/>
              </a:ext>
            </a:extLst>
          </p:cNvPr>
          <p:cNvSpPr txBox="1">
            <a:spLocks/>
          </p:cNvSpPr>
          <p:nvPr/>
        </p:nvSpPr>
        <p:spPr>
          <a:xfrm>
            <a:off x="6096008" y="5270460"/>
            <a:ext cx="5257792" cy="1162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4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engine framework surrounding the renderer, providing a graphical user interface for users to control objects within the scene.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28825"/>
            <a:ext cx="2800350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6602" y="2028825"/>
            <a:ext cx="281953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721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33620"/>
            <a:ext cx="2800350" cy="2790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0987" y="2028825"/>
            <a:ext cx="279076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253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15490" y="979707"/>
            <a:ext cx="6939060" cy="4898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8" y="276621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3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117521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CONCLUSION</a:t>
            </a:r>
          </a:p>
        </p:txBody>
      </p:sp>
      <p:pic>
        <p:nvPicPr>
          <p:cNvPr id="5" name="Picture 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606710AF-7D72-4D72-931F-AF5F9258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52938" y="647319"/>
            <a:ext cx="7880750" cy="5563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4D9A-8A2A-DC20-301F-F1663DE2A153}"/>
              </a:ext>
            </a:extLst>
          </p:cNvPr>
          <p:cNvSpPr txBox="1"/>
          <p:nvPr/>
        </p:nvSpPr>
        <p:spPr>
          <a:xfrm>
            <a:off x="950259" y="2387151"/>
            <a:ext cx="5468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went well?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artefact produces visually appealing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Expanded my knowledge of 3D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didn’t go well?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GUI limitations for providing certain ray marching features, though, they can still be implemented through custom SDF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would I do differently?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 creating a ray marching API rather than GUI-based application</a:t>
            </a:r>
          </a:p>
        </p:txBody>
      </p:sp>
    </p:spTree>
    <p:extLst>
      <p:ext uri="{BB962C8B-B14F-4D97-AF65-F5344CB8AC3E}">
        <p14:creationId xmlns:p14="http://schemas.microsoft.com/office/powerpoint/2010/main" val="6894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76" y="1593700"/>
            <a:ext cx="2765196" cy="4899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58AC9-7304-4619-ADF3-3EC0DFAC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72" y="1593700"/>
            <a:ext cx="2723036" cy="489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D7DBA-60DB-4A41-90AA-A23D15B7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08" y="1593700"/>
            <a:ext cx="2614713" cy="4899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FB8EB3-5210-4485-A4B3-6EBD81BD4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21" y="1593700"/>
            <a:ext cx="2723036" cy="4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6197" y="1593700"/>
            <a:ext cx="2648354" cy="4899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CB85C-D98C-479F-9F62-BC4E9664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91" y="1593700"/>
            <a:ext cx="2718417" cy="1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951" t="11509" r="9951" b="11509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394" t="11811" r="12571" b="12445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5937" t="12087" r="13129" b="33330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176" t="8901" r="13505" b="30101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5A883-B48F-4366-8F88-F30D8023A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677834"/>
          </a:xfrm>
        </p:spPr>
        <p:txBody>
          <a:bodyPr>
            <a:normAutofit/>
          </a:bodyPr>
          <a:lstStyle/>
          <a:p>
            <a:r>
              <a:rPr lang="en-GB" i="1" dirty="0"/>
              <a:t>Utilising Ray Marching and Signed-Distance Functions to Render a Scene of Primitives</a:t>
            </a:r>
          </a:p>
          <a:p>
            <a:r>
              <a:rPr lang="en-GB" sz="1400" dirty="0"/>
              <a:t>By Anthony Sturdy</a:t>
            </a:r>
          </a:p>
          <a:p>
            <a:pPr>
              <a:lnSpc>
                <a:spcPct val="0"/>
              </a:lnSpc>
            </a:pPr>
            <a:r>
              <a:rPr lang="en-GB" sz="1400" dirty="0"/>
              <a:t>18015368</a:t>
            </a:r>
          </a:p>
          <a:p>
            <a:pPr>
              <a:lnSpc>
                <a:spcPct val="0"/>
              </a:lnSpc>
            </a:pPr>
            <a:r>
              <a:rPr lang="en-GB" sz="1400" dirty="0"/>
              <a:t>BSc (Hons) Compute Games Programming</a:t>
            </a:r>
          </a:p>
          <a:p>
            <a:pPr>
              <a:lnSpc>
                <a:spcPct val="0"/>
              </a:lnSpc>
            </a:pPr>
            <a:endParaRPr lang="en-GB" sz="1400" dirty="0"/>
          </a:p>
          <a:p>
            <a:pPr>
              <a:lnSpc>
                <a:spcPct val="0"/>
              </a:lnSpc>
            </a:pPr>
            <a:r>
              <a:rPr lang="en-GB" sz="1400" dirty="0"/>
              <a:t>Dr David White &amp; Craig </a:t>
            </a:r>
            <a:r>
              <a:rPr lang="en-GB" sz="1400" dirty="0" err="1"/>
              <a:t>Weightman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BACKGROUND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Ray-based rendering is computationally expensive compared to other traditional rendering techniques such as rasterisatiton. Ensuring the project remains performant, and real-time, would prove the biggest challenge for this project.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 user to add/remove/modify objects.</a:t>
            </a:r>
          </a:p>
          <a:p>
            <a:r>
              <a:rPr lang="en-US" dirty="0"/>
              <a:t>Allow for custom object shapes (SDFs).</a:t>
            </a:r>
          </a:p>
          <a:p>
            <a:r>
              <a:rPr lang="en-US" dirty="0"/>
              <a:t>Provide a variety of visual effects.</a:t>
            </a:r>
          </a:p>
          <a:p>
            <a:r>
              <a:rPr lang="en-US" dirty="0"/>
              <a:t>Avoid limiting the user.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METHODOLOGIES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8BA7E4C-9629-4D68-82B6-A41C4BE9B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37279"/>
              </p:ext>
            </p:extLst>
          </p:nvPr>
        </p:nvGraphicFramePr>
        <p:xfrm>
          <a:off x="803775" y="2414865"/>
          <a:ext cx="10160233" cy="380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759">
                  <a:extLst>
                    <a:ext uri="{9D8B030D-6E8A-4147-A177-3AD203B41FA5}">
                      <a16:colId xmlns:a16="http://schemas.microsoft.com/office/drawing/2014/main" val="1283291313"/>
                    </a:ext>
                  </a:extLst>
                </a:gridCol>
                <a:gridCol w="5076474">
                  <a:extLst>
                    <a:ext uri="{9D8B030D-6E8A-4147-A177-3AD203B41FA5}">
                      <a16:colId xmlns:a16="http://schemas.microsoft.com/office/drawing/2014/main" val="2692153633"/>
                    </a:ext>
                  </a:extLst>
                </a:gridCol>
              </a:tblGrid>
              <a:tr h="380495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Prevents scope becoming out-of-proportion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for iteration and simultaneous feature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Keeps team aligned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Promotes iterative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Combines advantages of Scrum and 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sprints provide flexibility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methodology chosen for this project is Kanban, for the flexibility offered with the ability to research and develop tasks simultaneously.</a:t>
                      </a:r>
                    </a:p>
                    <a:p>
                      <a:endParaRPr lang="en-GB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Waterfall was too restrictive due to the linearity of the methodology.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is most-effective when used in a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Scrumban</a:t>
                      </a: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would also be unsuitable as it is most-effective when used in a team.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81397"/>
                  </a:ext>
                </a:extLst>
              </a:tr>
            </a:tbl>
          </a:graphicData>
        </a:graphic>
      </p:graphicFrame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PROJECT PLAN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Gantt chart was used to plan the time taken for each feature.</a:t>
            </a:r>
          </a:p>
          <a:p>
            <a:pPr marL="0" indent="0">
              <a:buNone/>
            </a:pPr>
            <a:r>
              <a:rPr lang="en-GB" sz="1800" dirty="0"/>
              <a:t>Some features were able to be researched and/or developed simultaneously.</a:t>
            </a:r>
          </a:p>
          <a:p>
            <a:pPr marL="0" indent="0">
              <a:buNone/>
            </a:pPr>
            <a:r>
              <a:rPr lang="en-GB" sz="1800" dirty="0"/>
              <a:t>Towards the end of the project, larger features or report sections were allotted more time.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E56762-4925-45CC-B2E0-FB2E5372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3" y="2000592"/>
            <a:ext cx="3179736" cy="252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7E12D-D5F8-479E-A205-B9C3A84A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270" y="4226713"/>
            <a:ext cx="3482487" cy="1188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61C491-18B7-4AD9-A238-B328AA31E3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15638" y="2278426"/>
            <a:ext cx="1449479" cy="151525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240EDA-4094-45EA-A9D7-03F12F8B80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503" y="5049679"/>
            <a:ext cx="1019628" cy="10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Unity or Unreal Engine, DirectX 11 or OpenGL, Vulkan or DirectX12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Trello, Microsoft Planner, GitHub Projects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2022,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CLion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Code::Blocks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Git, Subversion (SVN), Mercurial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5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9DE7165-E541-40B3-AB59-5D25B8A5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1028" name="Picture 4" descr="Trello, logo Icon in Social Colored Icons">
            <a:extLst>
              <a:ext uri="{FF2B5EF4-FFF2-40B4-BE49-F238E27FC236}">
                <a16:creationId xmlns:a16="http://schemas.microsoft.com/office/drawing/2014/main" id="{418A8B06-95C4-4279-9654-C8D5BD7F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- Free logo icons">
            <a:extLst>
              <a:ext uri="{FF2B5EF4-FFF2-40B4-BE49-F238E27FC236}">
                <a16:creationId xmlns:a16="http://schemas.microsoft.com/office/drawing/2014/main" id="{A01E9A85-A7DB-4133-A9F1-A3B9A595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D32FEA2D-C625-4193-8B53-B2CD0959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998CC-229E-4F67-891E-19EA5DEF6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1036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4B658599-BCF0-46D0-9337-D677013A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4D08A-868E-4F74-96EA-A832BFB0CA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1038" name="Picture 14" descr="Planner - Connectors | Microsoft Docs">
            <a:extLst>
              <a:ext uri="{FF2B5EF4-FFF2-40B4-BE49-F238E27FC236}">
                <a16:creationId xmlns:a16="http://schemas.microsoft.com/office/drawing/2014/main" id="{05CBE0F3-6756-4938-84AC-EF74A91F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Logo - Free social media icons">
            <a:extLst>
              <a:ext uri="{FF2B5EF4-FFF2-40B4-BE49-F238E27FC236}">
                <a16:creationId xmlns:a16="http://schemas.microsoft.com/office/drawing/2014/main" id="{26C9C281-C11F-4E38-97D6-9B7FC168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2090B1F-D510-4CE9-A370-5081BA3D4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pache Subversion - Wikipedia">
            <a:extLst>
              <a:ext uri="{FF2B5EF4-FFF2-40B4-BE49-F238E27FC236}">
                <a16:creationId xmlns:a16="http://schemas.microsoft.com/office/drawing/2014/main" id="{B51356B0-CC08-4009-ADD2-776C49296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C8D221-E23F-4A11-BD3E-D7F1321280D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DirectX 11 was used for the development platform for this project.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Kanban board was created and managed using Trello.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 was the chosen IDE used to develop the project.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 was used for version control, paired with GitHub to host the Git repository.</a:t>
            </a:r>
          </a:p>
          <a:p>
            <a:pPr marL="0" indent="0">
              <a:buNone/>
            </a:pPr>
            <a:r>
              <a:rPr lang="en-GB" sz="1800" b="1" dirty="0"/>
              <a:t>OTHER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ImGui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DirectXTK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30" name="Picture 2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531183-E429-4A1C-8EDF-98A3ECD37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31" name="Picture 4" descr="Trello, logo Icon in Social Colored Icons">
            <a:extLst>
              <a:ext uri="{FF2B5EF4-FFF2-40B4-BE49-F238E27FC236}">
                <a16:creationId xmlns:a16="http://schemas.microsoft.com/office/drawing/2014/main" id="{E5897DAD-1089-475D-BFB0-1F5E4570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Visual studio - Free logo icons">
            <a:extLst>
              <a:ext uri="{FF2B5EF4-FFF2-40B4-BE49-F238E27FC236}">
                <a16:creationId xmlns:a16="http://schemas.microsoft.com/office/drawing/2014/main" id="{4833AE9A-A03C-4536-941A-7D1AA4AE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B52637FB-76D9-4944-81BF-56E64C4D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ADC357-C899-4BE2-B916-CEC081D406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35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C7C7C3F1-5618-427A-A72B-AAFD98C90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83ACD0-D273-4F3B-9631-8406AD6A62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37" name="Picture 14" descr="Planner - Connectors | Microsoft Docs">
            <a:extLst>
              <a:ext uri="{FF2B5EF4-FFF2-40B4-BE49-F238E27FC236}">
                <a16:creationId xmlns:a16="http://schemas.microsoft.com/office/drawing/2014/main" id="{FB5DC666-A1DA-4FEC-B82D-3176EF76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Github Logo - Free social media icons">
            <a:extLst>
              <a:ext uri="{FF2B5EF4-FFF2-40B4-BE49-F238E27FC236}">
                <a16:creationId xmlns:a16="http://schemas.microsoft.com/office/drawing/2014/main" id="{48C6F015-8FD2-441F-9D06-E85C1A5C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BACF9BA1-17F4-48CB-988A-DB1025B6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Apache Subversion - Wikipedia">
            <a:extLst>
              <a:ext uri="{FF2B5EF4-FFF2-40B4-BE49-F238E27FC236}">
                <a16:creationId xmlns:a16="http://schemas.microsoft.com/office/drawing/2014/main" id="{54A263ED-7A38-4767-9E38-99314CDCD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C22CD4-7A02-45D0-A2B1-9988C0286F1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13669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{275139A1-4BEA-47F2-8D68-04BF994ED75E}tf89338750_win32</Template>
  <TotalTime>1361</TotalTime>
  <Words>763</Words>
  <Application>Microsoft Office PowerPoint</Application>
  <PresentationFormat>Widescreen</PresentationFormat>
  <Paragraphs>173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Univers</vt:lpstr>
      <vt:lpstr>GradientUnivers</vt:lpstr>
      <vt:lpstr>Office Theme</vt:lpstr>
      <vt:lpstr>Utilising ray marching and signed- distance functions to render a scene of primitives</vt:lpstr>
      <vt:lpstr>INTRODUCTION</vt:lpstr>
      <vt:lpstr>AIM &amp; OBJECTIVES</vt:lpstr>
      <vt:lpstr>BACKGROUND</vt:lpstr>
      <vt:lpstr>METHODOLOGIES</vt:lpstr>
      <vt:lpstr>PROJECT PLAN</vt:lpstr>
      <vt:lpstr>ANALYSIS</vt:lpstr>
      <vt:lpstr>DESIGN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</vt:lpstr>
      <vt:lpstr>TEST PLAN</vt:lpstr>
      <vt:lpstr>TEST PLAN</vt:lpstr>
      <vt:lpstr>TEST PLAN</vt:lpstr>
      <vt:lpstr>Demonstration</vt:lpstr>
      <vt:lpstr>CONCLUSION</vt:lpstr>
      <vt:lpstr>BIBLIOGRAPHY</vt:lpstr>
      <vt:lpstr>BIBLIOGRAPHY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ray marching and signed distance functions to render a scene of primitives</dc:title>
  <dc:creator>STURDY Anthony</dc:creator>
  <cp:lastModifiedBy>Anthony Sturdy</cp:lastModifiedBy>
  <cp:revision>29</cp:revision>
  <dcterms:created xsi:type="dcterms:W3CDTF">2022-05-18T19:55:35Z</dcterms:created>
  <dcterms:modified xsi:type="dcterms:W3CDTF">2022-05-26T12:54:31Z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